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82" r:id="rId4"/>
    <p:sldId id="286" r:id="rId5"/>
    <p:sldId id="261" r:id="rId6"/>
    <p:sldId id="267" r:id="rId7"/>
    <p:sldId id="260" r:id="rId8"/>
    <p:sldId id="262" r:id="rId9"/>
    <p:sldId id="265" r:id="rId10"/>
    <p:sldId id="263" r:id="rId11"/>
    <p:sldId id="264" r:id="rId12"/>
    <p:sldId id="266" r:id="rId13"/>
    <p:sldId id="283" r:id="rId14"/>
    <p:sldId id="279" r:id="rId15"/>
    <p:sldId id="284" r:id="rId16"/>
    <p:sldId id="287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FF85FF"/>
    <a:srgbClr val="9437FF"/>
    <a:srgbClr val="FF3A00"/>
    <a:srgbClr val="FF7701"/>
    <a:srgbClr val="1A30E9"/>
    <a:srgbClr val="00F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3E073-01BE-4624-EB89-D1C58B927485}" v="2" dt="2020-08-25T20:07:30.633"/>
    <p1510:client id="{AD52E80D-8C46-9373-E552-ED6C6F491CC8}" v="1245" dt="2020-09-14T17:31:01.171"/>
    <p1510:client id="{FE267308-9221-51C8-83B9-BA7A709CA8EB}" v="26" dt="2020-09-15T19:21:39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6"/>
    <p:restoredTop sz="94559"/>
  </p:normalViewPr>
  <p:slideViewPr>
    <p:cSldViewPr showGuides="1">
      <p:cViewPr varScale="1">
        <p:scale>
          <a:sx n="119" d="100"/>
          <a:sy n="119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4D65-2168-9C4A-A407-BBED7974ED92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77C1-E1AD-5246-8179-75C32B24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Binder, Remind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77C1-E1AD-5246-8179-75C32B249B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behavior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77C1-E1AD-5246-8179-75C32B249B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Canvas? Student passwords?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77C1-E1AD-5246-8179-75C32B249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3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80Destiny</a:t>
            </a:r>
            <a:r>
              <a:rPr lang="en-US" dirty="0"/>
              <a:t>? Will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77C1-E1AD-5246-8179-75C32B249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2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77C1-E1AD-5246-8179-75C32B249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9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80Destiny</a:t>
            </a:r>
            <a:r>
              <a:rPr lang="en-US" dirty="0"/>
              <a:t>? Will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77C1-E1AD-5246-8179-75C32B249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arquinios@leonschool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066800"/>
            <a:ext cx="7772400" cy="48006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5CD29-025E-428D-ADB2-742DFBE0D911}"/>
              </a:ext>
            </a:extLst>
          </p:cNvPr>
          <p:cNvSpPr txBox="1"/>
          <p:nvPr/>
        </p:nvSpPr>
        <p:spPr>
          <a:xfrm>
            <a:off x="1986845" y="2269066"/>
            <a:ext cx="53537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Algerian"/>
                <a:ea typeface="+mn-lt"/>
                <a:cs typeface="+mn-lt"/>
              </a:rPr>
              <a:t>Open House </a:t>
            </a:r>
          </a:p>
          <a:p>
            <a:pPr algn="ctr"/>
            <a:r>
              <a:rPr lang="en-US" sz="5400" b="1" dirty="0">
                <a:latin typeface="Algerian"/>
                <a:ea typeface="+mn-lt"/>
                <a:cs typeface="+mn-lt"/>
              </a:rPr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Accelerated Reader-</a:t>
            </a: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A.R.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Computer based program/</a:t>
            </a:r>
            <a:r>
              <a:rPr lang="en-US" dirty="0" err="1"/>
              <a:t>chromebooks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Student takes comprehension tests on books read within an assigned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students will read AR books when they show readiness. The STAR test will give a grade equivalence that will determine the level of AR books that they read and test on. Read AR books every night.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Students are expected to maintain an 85%-100% average in comprehension each nine weeks.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Student can earn points towards their goal.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Destiny- reserve books online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Library- every Tuesday and Friday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All library books need to come back to school EVERYDAY!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90600"/>
            <a:ext cx="7772400" cy="7348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A.R. 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1676400"/>
            <a:ext cx="6629400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omic Sans MS"/>
              </a:rPr>
              <a:t>Students have at least 20 minutes to read and test during the school day.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omic Sans MS"/>
              </a:rPr>
              <a:t>Students should read books at least 3 times before quizzing and at least 1 time with an adult. It is easier to focus on 1 book a night rather than multiple. </a:t>
            </a:r>
            <a:endParaRPr lang="en-US" sz="1600" dirty="0">
              <a:latin typeface="Comic Sans MS" panose="030F0702030302020204" pitchFamily="66" charset="0"/>
            </a:endParaRP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omic Sans MS"/>
              </a:rPr>
              <a:t>Ask your child who, what, when, where, why, how questions to check for understanding.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800" dirty="0">
              <a:latin typeface="Comic Sans MS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omic Sans MS"/>
              </a:rPr>
              <a:t>Please let me know if you have questions about your child’s AR goals, book levels and tests.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800" dirty="0">
              <a:latin typeface="Comic Sans MS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omic Sans MS"/>
              </a:rPr>
              <a:t>Our goal is to take at least 2 AR tests a week and earn either an 80% or 100%.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800" dirty="0">
              <a:latin typeface="Comic Sans MS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omic Sans MS"/>
              </a:rPr>
              <a:t>You can use AR </a:t>
            </a:r>
            <a:r>
              <a:rPr lang="en-US" sz="1600" dirty="0" err="1">
                <a:latin typeface="Comic Sans MS"/>
              </a:rPr>
              <a:t>Bookfinder</a:t>
            </a:r>
            <a:r>
              <a:rPr lang="en-US" sz="1600" dirty="0">
                <a:latin typeface="Comic Sans MS"/>
              </a:rPr>
              <a:t> to see if a book from home is an AR Book and what the level is.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1600" dirty="0">
              <a:latin typeface="Comic Sans MS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5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433388" y="914400"/>
            <a:ext cx="7772400" cy="76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Homework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0588" y="1676400"/>
            <a:ext cx="7315200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902030302020204" pitchFamily="66" charset="0"/>
              </a:rPr>
              <a:t>15+ Minutes of reading every night.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902030302020204" pitchFamily="66" charset="0"/>
              </a:rPr>
              <a:t>Please focus on library books.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May also have: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902030302020204" pitchFamily="66" charset="0"/>
              </a:rPr>
              <a:t>1-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902030302020204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902030302020204" pitchFamily="66" charset="0"/>
              </a:rPr>
              <a:t>Math practice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Reading/Writing comprehension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Fluency Practice/blending sheet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9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Completion of any unfinished schoolwork or review of a misunderstood concept.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Please check and return your child’s red folder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 daily!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Attendance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2133600"/>
            <a:ext cx="7315200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omic Sans MS"/>
              </a:rPr>
              <a:t>The last bell rings at 8:30. Students entering after that time need a pass from the office.</a:t>
            </a:r>
            <a:endParaRPr lang="en-US" b="1" dirty="0">
              <a:latin typeface="Comic Sans MS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omic Sans MS"/>
              </a:rPr>
              <a:t>If you know your student will be out, please let me know ahead of time.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omic Sans MS"/>
              </a:rPr>
              <a:t>The best window of time to be out for appointments is 1:30 or later to avoid missing core instruction.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>
            <a:extLst>
              <a:ext uri="{FF2B5EF4-FFF2-40B4-BE49-F238E27FC236}">
                <a16:creationId xmlns:a16="http://schemas.microsoft.com/office/drawing/2014/main" id="{BCE76714-F3A0-48D6-8C10-50A624709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22505C-32A3-4E57-82F9-F47F4F3DF014}"/>
              </a:ext>
            </a:extLst>
          </p:cNvPr>
          <p:cNvSpPr txBox="1"/>
          <p:nvPr/>
        </p:nvSpPr>
        <p:spPr>
          <a:xfrm>
            <a:off x="957533" y="2025640"/>
            <a:ext cx="7228934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/>
                <a:cs typeface="Arial"/>
              </a:rPr>
              <a:t>Masks reduce the spread of germs. Due to distance limitations masks will be worn at all times in the classroom by students and teachers.​</a:t>
            </a:r>
          </a:p>
          <a:p>
            <a:r>
              <a:rPr lang="en-US" sz="1000" dirty="0"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/>
                <a:cs typeface="Arial"/>
              </a:rPr>
              <a:t>We will talk about keeping our hands off our masks and only removing them when instructed to do so. </a:t>
            </a:r>
          </a:p>
          <a:p>
            <a:pPr marL="285750" indent="-285750">
              <a:buFont typeface="Arial"/>
              <a:buChar char="•"/>
            </a:pPr>
            <a:endParaRPr lang="en-US" sz="800" dirty="0">
              <a:latin typeface="Comic Sans MS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/>
                <a:cs typeface="Arial"/>
              </a:rPr>
              <a:t>​Please help me by making sure to send a clean mask each day. ​</a:t>
            </a:r>
          </a:p>
          <a:p>
            <a:endParaRPr lang="en-US" sz="800" dirty="0">
              <a:latin typeface="Comic Sans M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/>
                <a:cs typeface="Arial"/>
              </a:rPr>
              <a:t>Please have your child store an extra mask in a labeled Ziploc in their backpack.</a:t>
            </a:r>
          </a:p>
          <a:p>
            <a:pPr marL="285750" indent="-285750">
              <a:buFont typeface="Arial"/>
              <a:buChar char="•"/>
            </a:pPr>
            <a:endParaRPr lang="en-US" sz="800" dirty="0">
              <a:latin typeface="Comic Sans M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/>
                <a:cs typeface="Arial"/>
              </a:rPr>
              <a:t>Lanyards or mask holders are encouraged so that students </a:t>
            </a:r>
          </a:p>
          <a:p>
            <a:r>
              <a:rPr lang="en-US" sz="1600" dirty="0">
                <a:latin typeface="Comic Sans MS"/>
                <a:cs typeface="Arial"/>
              </a:rPr>
              <a:t>     have a place to keep them other than their pockets.</a:t>
            </a:r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533400" y="1263640"/>
            <a:ext cx="7772400" cy="76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Masks</a:t>
            </a:r>
          </a:p>
        </p:txBody>
      </p:sp>
    </p:spTree>
    <p:extLst>
      <p:ext uri="{BB962C8B-B14F-4D97-AF65-F5344CB8AC3E}">
        <p14:creationId xmlns:p14="http://schemas.microsoft.com/office/powerpoint/2010/main" val="195954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/>
                <a:ea typeface="+mj-ea"/>
                <a:cs typeface="+mj-cs"/>
              </a:rPr>
              <a:t>Things You Need to Know 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2505C-32A3-4E57-82F9-F47F4F3DF014}"/>
              </a:ext>
            </a:extLst>
          </p:cNvPr>
          <p:cNvSpPr txBox="1"/>
          <p:nvPr/>
        </p:nvSpPr>
        <p:spPr>
          <a:xfrm>
            <a:off x="990600" y="1905000"/>
            <a:ext cx="722893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 panose="030F0902030302020204" pitchFamily="66" charset="0"/>
                <a:cs typeface="Arial"/>
              </a:rPr>
              <a:t>Anyone who enters the campus must wear a mask to enter the front office.</a:t>
            </a:r>
          </a:p>
          <a:p>
            <a:endParaRPr lang="en-US" dirty="0">
              <a:latin typeface="Comic Sans MS" panose="030F0902030302020204" pitchFamily="66" charset="0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omic Sans MS" panose="030F0902030302020204" pitchFamily="66" charset="0"/>
                <a:cs typeface="Arial"/>
              </a:rPr>
              <a:t>Students must be fever-free for 48 hours before returning to school. </a:t>
            </a:r>
            <a:endParaRPr lang="en-US" dirty="0">
              <a:latin typeface="Comic Sans MS" panose="030F0902030302020204" pitchFamily="66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 panose="030F0902030302020204" pitchFamily="66" charset="0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omic Sans MS" panose="030F0902030302020204" pitchFamily="66" charset="0"/>
                <a:cs typeface="Arial"/>
              </a:rPr>
              <a:t>Water fountains will not be used. Please send your child with a water bottle. The students will have access to it throughout the day, including P.E. </a:t>
            </a:r>
          </a:p>
          <a:p>
            <a:endParaRPr lang="en-US" dirty="0">
              <a:latin typeface="Comic Sans MS" panose="030F0902030302020204" pitchFamily="66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 panose="030F0902030302020204" pitchFamily="66" charset="0"/>
                <a:cs typeface="Arial"/>
              </a:rPr>
              <a:t>My goal for this year is to love your child, help their minds             grow strong, and keep everyone healthy and safe!</a:t>
            </a:r>
          </a:p>
          <a:p>
            <a:pPr>
              <a:buChar char="•"/>
            </a:pPr>
            <a:endParaRPr lang="en-US" dirty="0">
              <a:latin typeface="Comic Sans MS"/>
              <a:cs typeface="Arial"/>
            </a:endParaRPr>
          </a:p>
          <a:p>
            <a:pPr>
              <a:buChar char="•"/>
            </a:pPr>
            <a:endParaRPr lang="en-US" dirty="0"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96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Room Parents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If you would be willing to be our </a:t>
            </a:r>
          </a:p>
          <a:p>
            <a:pPr algn="ctr"/>
            <a:r>
              <a:rPr lang="en-US" sz="3600" dirty="0"/>
              <a:t>room parent or co-parent, </a:t>
            </a:r>
          </a:p>
          <a:p>
            <a:pPr algn="ctr"/>
            <a:r>
              <a:rPr lang="en-US" sz="3600" dirty="0"/>
              <a:t>please let me know.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8F766E59-E582-864A-A63E-386630BBBCBD}"/>
              </a:ext>
            </a:extLst>
          </p:cNvPr>
          <p:cNvSpPr/>
          <p:nvPr/>
        </p:nvSpPr>
        <p:spPr>
          <a:xfrm>
            <a:off x="1143000" y="1524000"/>
            <a:ext cx="6858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B0E83625-E31A-764D-81A4-5DA59FABEDBF}"/>
              </a:ext>
            </a:extLst>
          </p:cNvPr>
          <p:cNvSpPr/>
          <p:nvPr/>
        </p:nvSpPr>
        <p:spPr>
          <a:xfrm>
            <a:off x="7296822" y="762000"/>
            <a:ext cx="685800" cy="609600"/>
          </a:xfrm>
          <a:prstGeom prst="heart">
            <a:avLst/>
          </a:prstGeom>
          <a:solidFill>
            <a:srgbClr val="FF3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D9C63B2B-113D-B04F-926D-D0038A507166}"/>
              </a:ext>
            </a:extLst>
          </p:cNvPr>
          <p:cNvSpPr/>
          <p:nvPr/>
        </p:nvSpPr>
        <p:spPr>
          <a:xfrm>
            <a:off x="3200400" y="4267200"/>
            <a:ext cx="1752600" cy="1295400"/>
          </a:xfrm>
          <a:prstGeom prst="star5">
            <a:avLst/>
          </a:prstGeom>
          <a:solidFill>
            <a:srgbClr val="943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B1AF2E45-5DAF-094A-B078-87B4635CD8CB}"/>
              </a:ext>
            </a:extLst>
          </p:cNvPr>
          <p:cNvSpPr/>
          <p:nvPr/>
        </p:nvSpPr>
        <p:spPr>
          <a:xfrm>
            <a:off x="3810000" y="4724400"/>
            <a:ext cx="495300" cy="495300"/>
          </a:xfrm>
          <a:prstGeom prst="smileyFace">
            <a:avLst/>
          </a:prstGeom>
          <a:solidFill>
            <a:srgbClr val="00F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130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Communication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00200" y="1752600"/>
            <a:ext cx="6452559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atin typeface="Comic Sans MS"/>
              </a:rPr>
              <a:t>Classroom number: 610</a:t>
            </a:r>
            <a:endParaRPr lang="en-US" sz="2000" dirty="0">
              <a:ea typeface="+mn-lt"/>
              <a:cs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dirty="0">
                <a:latin typeface="Comic Sans MS"/>
              </a:rPr>
              <a:t>Email: </a:t>
            </a:r>
            <a:r>
              <a:rPr lang="en-US" sz="2000" dirty="0" err="1">
                <a:solidFill>
                  <a:srgbClr val="0070C0"/>
                </a:solidFill>
                <a:latin typeface="Comic Sans MS"/>
                <a:hlinkClick r:id="rId4"/>
              </a:rPr>
              <a:t>tarquinios@leonschools.net</a:t>
            </a:r>
            <a:endParaRPr lang="en-US" sz="2000" b="1" dirty="0">
              <a:latin typeface="Comic Sans MS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latin typeface="Comic Sans MS"/>
              </a:rPr>
              <a:t>   Communication: </a:t>
            </a:r>
            <a:r>
              <a:rPr lang="en-US" sz="2000" dirty="0">
                <a:latin typeface="Comic Sans MS"/>
              </a:rPr>
              <a:t>Monthly Calendar and Email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dirty="0">
                <a:latin typeface="Comic Sans MS"/>
              </a:rPr>
              <a:t>(Phone call if needed.)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Comic Sans MS" panose="030F0702030302020204" pitchFamily="66" charset="0"/>
              </a:rPr>
              <a:t>       Conferences Via Zoom- 1</a:t>
            </a:r>
            <a:r>
              <a:rPr lang="en-US" sz="2000" b="1" baseline="30000" dirty="0">
                <a:latin typeface="Comic Sans MS" panose="030F0702030302020204" pitchFamily="66" charset="0"/>
              </a:rPr>
              <a:t>st</a:t>
            </a:r>
            <a:r>
              <a:rPr lang="en-US" sz="2000" b="1" dirty="0">
                <a:latin typeface="Comic Sans MS" panose="030F0702030302020204" pitchFamily="66" charset="0"/>
              </a:rPr>
              <a:t>  Nine Weeks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latin typeface="Comic Sans MS" panose="030F0702030302020204" pitchFamily="66" charset="0"/>
              </a:rPr>
              <a:t>          All other meetings are by request or as needed.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en-US" sz="2000" dirty="0">
                <a:latin typeface="Comic Sans MS" panose="030F0702030302020204" pitchFamily="66" charset="0"/>
              </a:rPr>
              <a:t>	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en-US" sz="2200" dirty="0">
                <a:latin typeface="Comic Sans MS" panose="030F0702030302020204" pitchFamily="66" charset="0"/>
              </a:rPr>
              <a:t>	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Classroom Community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1905000"/>
            <a:ext cx="6781800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altLang="en-US" sz="17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Our classroom is a community.  We talk a lot about being a part of a classroom</a:t>
            </a:r>
          </a:p>
          <a:p>
            <a:pPr>
              <a:defRPr/>
            </a:pPr>
            <a:endParaRPr lang="en-US" altLang="en-US" sz="9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17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family. In our community, we have </a:t>
            </a:r>
            <a:r>
              <a:rPr lang="en-US" altLang="en-US" sz="17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rules</a:t>
            </a:r>
            <a:r>
              <a:rPr lang="en-US" altLang="en-US" sz="17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procedures</a:t>
            </a:r>
            <a:r>
              <a:rPr lang="en-US" altLang="en-US" sz="17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to help us get along</a:t>
            </a:r>
          </a:p>
          <a:p>
            <a:pPr>
              <a:defRPr/>
            </a:pPr>
            <a:endParaRPr lang="en-US" altLang="en-US" sz="9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17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with each other.</a:t>
            </a:r>
          </a:p>
          <a:p>
            <a:endParaRPr lang="en-US" u="sng" dirty="0"/>
          </a:p>
          <a:p>
            <a:pPr>
              <a:lnSpc>
                <a:spcPct val="110000"/>
              </a:lnSpc>
            </a:pPr>
            <a:r>
              <a:rPr lang="en-US" sz="1700" u="sng" dirty="0">
                <a:solidFill>
                  <a:srgbClr val="00B050"/>
                </a:solidFill>
                <a:latin typeface="Comic Sans MS" panose="030F0902030302020204" pitchFamily="66" charset="0"/>
              </a:rPr>
              <a:t>Classroom Rules</a:t>
            </a:r>
          </a:p>
          <a:p>
            <a:pPr>
              <a:lnSpc>
                <a:spcPct val="110000"/>
              </a:lnSpc>
            </a:pPr>
            <a:endParaRPr lang="en-US" sz="900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00B050"/>
                </a:solidFill>
                <a:latin typeface="Comic Sans MS" panose="030F0902030302020204" pitchFamily="66" charset="0"/>
              </a:rPr>
              <a:t>Listen.  Follow directions the first time.</a:t>
            </a:r>
          </a:p>
          <a:p>
            <a:pPr>
              <a:lnSpc>
                <a:spcPct val="110000"/>
              </a:lnSpc>
            </a:pPr>
            <a:endParaRPr lang="en-US" sz="900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00B050"/>
                </a:solidFill>
                <a:latin typeface="Comic Sans MS" panose="030F0902030302020204" pitchFamily="66" charset="0"/>
              </a:rPr>
              <a:t>Do your best work. Do not distract others from their work.</a:t>
            </a:r>
          </a:p>
          <a:p>
            <a:pPr>
              <a:lnSpc>
                <a:spcPct val="110000"/>
              </a:lnSpc>
            </a:pPr>
            <a:endParaRPr lang="en-US" sz="900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00B050"/>
                </a:solidFill>
                <a:latin typeface="Comic Sans MS" panose="030F0902030302020204" pitchFamily="66" charset="0"/>
              </a:rPr>
              <a:t>Respect others. Be kind with your words and actions.</a:t>
            </a:r>
          </a:p>
          <a:p>
            <a:pPr>
              <a:lnSpc>
                <a:spcPct val="110000"/>
              </a:lnSpc>
            </a:pPr>
            <a:endParaRPr lang="en-US" sz="900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00B050"/>
                </a:solidFill>
                <a:latin typeface="Comic Sans MS" panose="030F0902030302020204" pitchFamily="66" charset="0"/>
              </a:rPr>
              <a:t>Listen when others are speaking.</a:t>
            </a:r>
          </a:p>
          <a:p>
            <a:pPr>
              <a:lnSpc>
                <a:spcPct val="110000"/>
              </a:lnSpc>
            </a:pPr>
            <a:endParaRPr lang="en-US" sz="900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r>
              <a:rPr lang="en-US" sz="1600" u="sng" dirty="0">
                <a:solidFill>
                  <a:srgbClr val="7030A0"/>
                </a:solidFill>
                <a:latin typeface="Comic Sans MS" panose="030F0902030302020204" pitchFamily="66" charset="0"/>
              </a:rPr>
              <a:t>Hawks Expectations</a:t>
            </a:r>
          </a:p>
          <a:p>
            <a:endParaRPr lang="en-US" sz="9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r>
              <a:rPr lang="en-US" sz="16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H</a:t>
            </a:r>
            <a:r>
              <a:rPr 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ave Respect</a:t>
            </a:r>
          </a:p>
          <a:p>
            <a:endParaRPr lang="en-US" sz="10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r>
              <a:rPr lang="en-US" sz="16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A</a:t>
            </a:r>
            <a:r>
              <a:rPr 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ct Responsible</a:t>
            </a:r>
          </a:p>
          <a:p>
            <a:endParaRPr lang="en-US" sz="10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r>
              <a:rPr lang="en-US" sz="16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W</a:t>
            </a:r>
            <a:r>
              <a:rPr 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ork Hard</a:t>
            </a:r>
          </a:p>
          <a:p>
            <a:endParaRPr lang="en-US" sz="10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r>
              <a:rPr lang="en-US" sz="16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K</a:t>
            </a:r>
            <a:r>
              <a:rPr 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eep a Positive Attitude</a:t>
            </a:r>
          </a:p>
          <a:p>
            <a:endParaRPr lang="en-US" sz="10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r>
              <a:rPr lang="en-US" sz="16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S</a:t>
            </a:r>
            <a:r>
              <a:rPr 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tay Safe</a:t>
            </a:r>
          </a:p>
          <a:p>
            <a:pPr>
              <a:lnSpc>
                <a:spcPct val="110000"/>
              </a:lnSpc>
            </a:pPr>
            <a:endParaRPr lang="en-US" sz="1700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>
              <a:defRPr/>
            </a:pPr>
            <a:endParaRPr lang="en-US" altLang="en-US" sz="17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1100" b="1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3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9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381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Behavior plan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981200"/>
            <a:ext cx="7086600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u="sng" dirty="0">
                <a:latin typeface="Comic Sans MS" panose="030F0902030302020204" pitchFamily="66" charset="0"/>
              </a:rPr>
              <a:t>Behavior will be marked on the monthly calendar.</a:t>
            </a:r>
            <a:r>
              <a:rPr lang="en-US" b="1" dirty="0">
                <a:latin typeface="Comic Sans MS" panose="030F0902030302020204" pitchFamily="66" charset="0"/>
              </a:rPr>
              <a:t> </a:t>
            </a:r>
          </a:p>
          <a:p>
            <a:r>
              <a:rPr lang="en-US" b="1" dirty="0">
                <a:latin typeface="Comic Sans MS" panose="030F0902030302020204" pitchFamily="66" charset="0"/>
              </a:rPr>
              <a:t> 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en-US" b="1" u="sng" dirty="0">
                <a:latin typeface="Comic Sans MS" panose="030F0902030302020204" pitchFamily="66" charset="0"/>
              </a:rPr>
              <a:t>Please sign and leave the calendar in the folder throughout the month.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b="1" dirty="0">
                <a:latin typeface="Comic Sans MS" panose="030F0902030302020204" pitchFamily="66" charset="0"/>
              </a:rPr>
              <a:t> </a:t>
            </a:r>
            <a:endParaRPr lang="en-US" dirty="0">
              <a:latin typeface="Comic Sans MS" panose="030F0902030302020204" pitchFamily="66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Comic Sans MS" panose="030F0902030302020204" pitchFamily="66" charset="0"/>
              </a:rPr>
              <a:t>1.  GREEN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-</a:t>
            </a:r>
            <a:r>
              <a:rPr lang="en-US" dirty="0">
                <a:latin typeface="Comic Sans MS" panose="030F0902030302020204" pitchFamily="66" charset="0"/>
              </a:rPr>
              <a:t>Verbal reminder of expectations</a:t>
            </a:r>
          </a:p>
          <a:p>
            <a:pPr lvl="0"/>
            <a:endParaRPr lang="en-US" dirty="0">
              <a:latin typeface="Comic Sans MS" panose="030F0902030302020204" pitchFamily="66" charset="0"/>
            </a:endParaRPr>
          </a:p>
          <a:p>
            <a:pPr lvl="0"/>
            <a:r>
              <a:rPr lang="en-US" b="1" dirty="0">
                <a:solidFill>
                  <a:srgbClr val="FFC000"/>
                </a:solidFill>
                <a:latin typeface="Comic Sans MS" panose="030F0902030302020204" pitchFamily="66" charset="0"/>
              </a:rPr>
              <a:t>2. YELLOW</a:t>
            </a:r>
            <a:r>
              <a:rPr lang="en-US" b="1" dirty="0">
                <a:latin typeface="Comic Sans MS" panose="030F0902030302020204" pitchFamily="66" charset="0"/>
              </a:rPr>
              <a:t>-</a:t>
            </a:r>
            <a:r>
              <a:rPr lang="en-US" dirty="0">
                <a:latin typeface="Comic Sans MS" panose="030F0902030302020204" pitchFamily="66" charset="0"/>
              </a:rPr>
              <a:t>Intervention such as:</a:t>
            </a:r>
          </a:p>
          <a:p>
            <a:r>
              <a:rPr lang="en-US" dirty="0">
                <a:latin typeface="Comic Sans MS" panose="030F0902030302020204" pitchFamily="66" charset="0"/>
              </a:rPr>
              <a:t>                   Verbal warning</a:t>
            </a:r>
          </a:p>
          <a:p>
            <a:r>
              <a:rPr lang="en-US" dirty="0">
                <a:latin typeface="Comic Sans MS" panose="030F0902030302020204" pitchFamily="66" charset="0"/>
              </a:rPr>
              <a:t>                   Conference with teacher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lvl="0"/>
            <a:r>
              <a:rPr lang="en-US" b="1" dirty="0">
                <a:solidFill>
                  <a:srgbClr val="FF7701"/>
                </a:solidFill>
                <a:latin typeface="Comic Sans MS" panose="030F0902030302020204" pitchFamily="66" charset="0"/>
              </a:rPr>
              <a:t>3. ORANGE-</a:t>
            </a:r>
            <a:r>
              <a:rPr lang="en-US" dirty="0">
                <a:latin typeface="Comic Sans MS" panose="030F0902030302020204" pitchFamily="66" charset="0"/>
              </a:rPr>
              <a:t>Teacher moves the student to different location in classroom. </a:t>
            </a:r>
          </a:p>
          <a:p>
            <a:r>
              <a:rPr lang="en-US" dirty="0">
                <a:latin typeface="Comic Sans MS" panose="030F0902030302020204" pitchFamily="66" charset="0"/>
              </a:rPr>
              <a:t>	    Walking at recess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4. RED</a:t>
            </a:r>
            <a:r>
              <a:rPr lang="en-US" dirty="0">
                <a:latin typeface="Comic Sans MS" panose="030F0902030302020204" pitchFamily="66" charset="0"/>
              </a:rPr>
              <a:t>-Teacher moves the student to a different class  </a:t>
            </a:r>
          </a:p>
          <a:p>
            <a:pPr lvl="1"/>
            <a:r>
              <a:rPr lang="en-US" dirty="0">
                <a:latin typeface="Comic Sans MS" panose="030F0902030302020204" pitchFamily="66" charset="0"/>
              </a:rPr>
              <a:t>           Walking at recess</a:t>
            </a:r>
          </a:p>
          <a:p>
            <a:r>
              <a:rPr lang="en-US" dirty="0">
                <a:latin typeface="Comic Sans MS" panose="030F0902030302020204" pitchFamily="66" charset="0"/>
              </a:rPr>
              <a:t>	   Contact parents by email or phone.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5. RED-</a:t>
            </a:r>
            <a:r>
              <a:rPr lang="en-US" dirty="0">
                <a:latin typeface="Comic Sans MS" panose="030F0902030302020204" pitchFamily="66" charset="0"/>
              </a:rPr>
              <a:t>Referral is written in Focus.  </a:t>
            </a:r>
          </a:p>
          <a:p>
            <a:pPr lvl="0"/>
            <a:r>
              <a:rPr lang="en-US" dirty="0">
                <a:latin typeface="Comic Sans MS" panose="030F0902030302020204" pitchFamily="66" charset="0"/>
              </a:rPr>
              <a:t>	Teacher calls the administrator.</a:t>
            </a:r>
          </a:p>
        </p:txBody>
      </p:sp>
    </p:spTree>
    <p:extLst>
      <p:ext uri="{BB962C8B-B14F-4D97-AF65-F5344CB8AC3E}">
        <p14:creationId xmlns:p14="http://schemas.microsoft.com/office/powerpoint/2010/main" val="324833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526" y="285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818198" y="1021571"/>
            <a:ext cx="7239000" cy="701122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Daily Schedule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50B030C3-910B-3E41-BED2-70917D520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62318"/>
            <a:ext cx="11304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  <a:ea typeface="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7D8DBE-8238-7842-899B-FA01857E2D5A}"/>
              </a:ext>
            </a:extLst>
          </p:cNvPr>
          <p:cNvSpPr/>
          <p:nvPr/>
        </p:nvSpPr>
        <p:spPr>
          <a:xfrm>
            <a:off x="1057750" y="1722693"/>
            <a:ext cx="69994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8:20-8:30 Students enter classroom </a:t>
            </a:r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8:30-8:40 Announcements </a:t>
            </a:r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8:40-8:55 Calendar Math, Sight Words, Spelling </a:t>
            </a:r>
            <a:endParaRPr lang="en-US" altLang="en-US" sz="2200" dirty="0"/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8:55 -10:45 Reading/Language Arts</a:t>
            </a:r>
            <a:endParaRPr lang="en-US" altLang="en-US" sz="2200" dirty="0"/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10:50-11:35 Special Area </a:t>
            </a:r>
            <a:endParaRPr lang="en-US" altLang="en-US" sz="2200" dirty="0"/>
          </a:p>
          <a:p>
            <a:r>
              <a:rPr lang="en-US" altLang="en-US" sz="16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(T/F 11:35 -11:45 -Check out library books)  </a:t>
            </a:r>
            <a:endParaRPr lang="en-US" altLang="en-US" sz="1600" dirty="0"/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11:35 -12:05 Read aloud chapter book, AR </a:t>
            </a:r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12:05-12:30 Lunch		</a:t>
            </a:r>
            <a:endParaRPr lang="en-US" altLang="en-US" sz="2200" dirty="0"/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12:35-1:2</a:t>
            </a:r>
            <a:r>
              <a:rPr lang="en-US" altLang="en-US" sz="2200" i="1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5</a:t>
            </a:r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 Math</a:t>
            </a:r>
            <a:endParaRPr lang="en-US" altLang="en-US" sz="2200" dirty="0"/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1:2</a:t>
            </a:r>
            <a:r>
              <a:rPr lang="en-US" altLang="en-US" sz="2200" i="1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5-</a:t>
            </a:r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1:50 Science/Social Studies		</a:t>
            </a:r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1:50-2:10 Recess</a:t>
            </a:r>
            <a:endParaRPr lang="en-US" altLang="en-US" sz="2200" dirty="0"/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2:10-2:45 Pack up, </a:t>
            </a:r>
            <a:r>
              <a:rPr lang="en-US" altLang="en-US" sz="2200" dirty="0" err="1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-Ready	</a:t>
            </a:r>
          </a:p>
          <a:p>
            <a:r>
              <a:rPr lang="en-US" altLang="en-US" sz="2200" dirty="0">
                <a:latin typeface="Century Gothic" panose="020B0502020202020204" pitchFamily="34" charset="0"/>
                <a:ea typeface="Times" pitchFamily="2" charset="0"/>
                <a:cs typeface="Times New Roman" panose="02020603050405020304" pitchFamily="18" charset="0"/>
              </a:rPr>
              <a:t>2:30-3:05 Dismissal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/>
                <a:ea typeface="+mj-ea"/>
                <a:cs typeface="+mj-cs"/>
              </a:rPr>
              <a:t>Curriculum</a:t>
            </a: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/>
                <a:ea typeface="+mj-ea"/>
                <a:cs typeface="+mj-cs"/>
              </a:rPr>
              <a:t> &amp; Grading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676400"/>
            <a:ext cx="7086600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G Primary Penmanship"/>
              </a:rPr>
              <a:t>Reading and Language </a:t>
            </a:r>
            <a:r>
              <a:rPr lang="en-US" sz="1900" b="1" u="sng" dirty="0">
                <a:solidFill>
                  <a:srgbClr val="FF0000"/>
                </a:solidFill>
                <a:latin typeface="KG Primary Penmanship"/>
              </a:rPr>
              <a:t>Arts:</a:t>
            </a: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G Primary Penmanship"/>
              </a:rPr>
              <a:t> 6-Day Rotation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00" dirty="0">
                <a:latin typeface="KG Primary Penmanship"/>
              </a:rPr>
              <a:t>At least 1 Classwork and 2 Test Grade for each week in Wonders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dirty="0">
                <a:latin typeface="KG Primary Penmanship" pitchFamily="2" charset="0"/>
              </a:rPr>
              <a:t>Unit 1 Weeks 1-3 will be read out loud and completed together. Students will be guided on test taking procedures and expectations.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dirty="0">
                <a:latin typeface="KG Primary Penmanship" pitchFamily="2" charset="0"/>
              </a:rPr>
              <a:t>Unit 1 Week 4 and beyond including Unit Tests are read and answered independently without assistance. </a:t>
            </a:r>
            <a:r>
              <a:rPr lang="en-US" sz="1900" dirty="0">
                <a:latin typeface="KG Primary Penmanship"/>
              </a:rPr>
              <a:t> 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00" dirty="0">
                <a:latin typeface="KG Primary Penmanship"/>
              </a:rPr>
              <a:t>Word-reading assessment-Every Day 5</a:t>
            </a:r>
          </a:p>
          <a:p>
            <a:pPr marL="285750" lvl="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>
                <a:latin typeface="KG Primary Penmanship"/>
              </a:rPr>
              <a:t>Written word assessment- Every Day 6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00" dirty="0">
                <a:latin typeface="KG Primary Penmanship"/>
              </a:rPr>
              <a:t>Starting 2nd nine weeks, students will be required to use correct letter formation and neat handwriting on written tests. </a:t>
            </a:r>
          </a:p>
          <a:p>
            <a:pPr>
              <a:defRPr/>
            </a:pPr>
            <a:endParaRPr lang="en-US" sz="1900" dirty="0">
              <a:solidFill>
                <a:srgbClr val="000000"/>
              </a:solidFill>
              <a:latin typeface="KG Primary Penmanship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u="sng" dirty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Math: Pacing depends on the chapter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00" dirty="0">
                <a:latin typeface="KG Primary Penmanship"/>
              </a:rPr>
              <a:t>1 Classwork per week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00" dirty="0">
                <a:latin typeface="KG Primary Penmanship"/>
              </a:rPr>
              <a:t>2 Quizzes per chapter (Mid-Chapter Check Point &amp; Chapter Review)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00" dirty="0">
                <a:latin typeface="KG Primary Penmanship"/>
              </a:rPr>
              <a:t>1 Test grade for each chapter</a:t>
            </a:r>
          </a:p>
          <a:p>
            <a:pPr>
              <a:defRPr/>
            </a:pPr>
            <a:r>
              <a:rPr lang="en-US" sz="1900" dirty="0">
                <a:latin typeface="KG Primary Penmanship"/>
              </a:rPr>
              <a:t>           </a:t>
            </a:r>
            <a:endParaRPr lang="en-US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900" dirty="0">
                <a:solidFill>
                  <a:srgbClr val="00B050"/>
                </a:solidFill>
                <a:latin typeface="KG Primary Penmanship"/>
              </a:rPr>
              <a:t>Science/Social Studies: We alternate between the two subjects. </a:t>
            </a:r>
            <a:endParaRPr lang="en-US" sz="1900" dirty="0">
              <a:solidFill>
                <a:srgbClr val="00B050"/>
              </a:solidFill>
              <a:latin typeface="KG Primary Penmanship" pitchFamily="2" charset="0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>
                <a:latin typeface="KG Primary Penmanship"/>
              </a:rPr>
              <a:t>There will be 5 classwork grades for Science and 5 classwork grades </a:t>
            </a:r>
          </a:p>
          <a:p>
            <a:pPr>
              <a:spcBef>
                <a:spcPct val="20000"/>
              </a:spcBef>
              <a:defRPr/>
            </a:pPr>
            <a:r>
              <a:rPr lang="en-US" sz="1900" dirty="0">
                <a:latin typeface="KG Primary Penmanship"/>
              </a:rPr>
              <a:t>Social Studies classwork each quarter (no tests)</a:t>
            </a:r>
          </a:p>
          <a:p>
            <a:pPr>
              <a:spcBef>
                <a:spcPct val="20000"/>
              </a:spcBef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/>
                <a:ea typeface="+mj-ea"/>
                <a:cs typeface="+mj-cs"/>
              </a:rPr>
              <a:t>Grading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00200"/>
            <a:ext cx="6019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b="1" dirty="0"/>
              <a:t>Students are graded on their mastery of the Florida B.E.S.T Standards for reading and Florida Standards for math, science, and social studies.</a:t>
            </a:r>
            <a:endParaRPr lang="en-US" b="1" dirty="0">
              <a:cs typeface="Calibri"/>
            </a:endParaRPr>
          </a:p>
          <a:p>
            <a:endParaRPr lang="en-US" sz="1400" b="1" dirty="0"/>
          </a:p>
          <a:p>
            <a:r>
              <a:rPr lang="en-US" b="1" dirty="0"/>
              <a:t>You can access your child’s grades through the parent portal.</a:t>
            </a:r>
          </a:p>
          <a:p>
            <a:endParaRPr lang="en-US" sz="1400" b="1" dirty="0"/>
          </a:p>
          <a:p>
            <a:r>
              <a:rPr lang="en-US" b="1" dirty="0"/>
              <a:t>Report Cards: </a:t>
            </a:r>
            <a:endParaRPr lang="en-US" dirty="0"/>
          </a:p>
          <a:p>
            <a:r>
              <a:rPr lang="en-US" b="1" dirty="0"/>
              <a:t>Report cards will be published on FOCUS at the end </a:t>
            </a:r>
          </a:p>
          <a:p>
            <a:r>
              <a:rPr lang="en-US" b="1" dirty="0"/>
              <a:t>of each nine-week period. Students receive letter grades.</a:t>
            </a:r>
          </a:p>
          <a:p>
            <a:r>
              <a:rPr lang="en-US" b="1" dirty="0"/>
              <a:t>A- 90-100</a:t>
            </a:r>
          </a:p>
          <a:p>
            <a:r>
              <a:rPr lang="en-US" b="1" dirty="0"/>
              <a:t>B-80-89</a:t>
            </a:r>
          </a:p>
          <a:p>
            <a:r>
              <a:rPr lang="en-US" b="1" dirty="0"/>
              <a:t>C-70-79</a:t>
            </a:r>
          </a:p>
          <a:p>
            <a:r>
              <a:rPr lang="en-US" b="1" dirty="0"/>
              <a:t>N-69 and below (Needs Improvement)</a:t>
            </a:r>
            <a:endParaRPr lang="en-US" b="1" dirty="0">
              <a:cs typeface="Calibri"/>
            </a:endParaRPr>
          </a:p>
          <a:p>
            <a:endParaRPr lang="en-US" sz="6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X-Exempt 	Z-Missing Assignment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762000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30E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/>
                <a:ea typeface="+mj-ea"/>
                <a:cs typeface="+mj-cs"/>
              </a:rPr>
              <a:t>ClassLink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30E9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7263" y="1828800"/>
            <a:ext cx="7500937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>
              <a:spcBef>
                <a:spcPct val="20000"/>
              </a:spcBef>
              <a:defRPr/>
            </a:pPr>
            <a:endParaRPr lang="en-US" sz="8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mic Sans MS" panose="030F0702030302020204" pitchFamily="66" charset="0"/>
              </a:rPr>
              <a:t>Your child has access to math, science, and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Comic Sans MS" panose="030F0702030302020204" pitchFamily="66" charset="0"/>
              </a:rPr>
              <a:t>     reading curriculum components online.</a:t>
            </a:r>
          </a:p>
          <a:p>
            <a:pPr>
              <a:spcBef>
                <a:spcPct val="20000"/>
              </a:spcBef>
              <a:defRPr/>
            </a:pPr>
            <a:endParaRPr lang="en-US" sz="9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mic Sans MS" panose="030F0702030302020204" pitchFamily="66" charset="0"/>
              </a:rPr>
              <a:t>McGraw- Hill Connected-(Reading) Access to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Comic Sans MS" panose="030F0702030302020204" pitchFamily="66" charset="0"/>
              </a:rPr>
              <a:t>     all texts, vocabulary words, games, etc.</a:t>
            </a:r>
          </a:p>
          <a:p>
            <a:pPr>
              <a:spcBef>
                <a:spcPct val="20000"/>
              </a:spcBef>
              <a:defRPr/>
            </a:pPr>
            <a:endParaRPr lang="en-US" sz="9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Comic Sans MS" panose="030F0702030302020204" pitchFamily="66" charset="0"/>
              </a:rPr>
              <a:t>Thinkcentral</a:t>
            </a:r>
            <a:r>
              <a:rPr lang="en-US" sz="2400" dirty="0">
                <a:latin typeface="Comic Sans MS" panose="030F0702030302020204" pitchFamily="66" charset="0"/>
              </a:rPr>
              <a:t>-Math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9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mic Sans MS" panose="030F0702030302020204" pitchFamily="66" charset="0"/>
              </a:rPr>
              <a:t>Ed learning-Science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mic Sans MS" panose="030F0702030302020204" pitchFamily="66" charset="0"/>
              </a:rPr>
              <a:t>AR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-Ready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Your child may also access Prodigy, </a:t>
            </a:r>
            <a:r>
              <a:rPr lang="en-U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BrainPopJr</a:t>
            </a:r>
            <a:r>
              <a:rPr lang="en-US" sz="1700" dirty="0">
                <a:latin typeface="Comic Sans MS" panose="030F0702030302020204" pitchFamily="66" charset="0"/>
              </a:rPr>
              <a:t>, </a:t>
            </a:r>
            <a:r>
              <a:rPr lang="en-US" sz="1700" dirty="0" err="1">
                <a:latin typeface="Comic Sans MS" panose="030F0702030302020204" pitchFamily="66" charset="0"/>
              </a:rPr>
              <a:t>Starfall,etc</a:t>
            </a: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latin typeface="KG Primary Penmanship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dirty="0"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iReady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981200"/>
            <a:ext cx="6934200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/>
              </a:rPr>
              <a:t>Computer based learning program we are using this year</a:t>
            </a:r>
            <a:r>
              <a:rPr lang="en-US" sz="3200" dirty="0">
                <a:latin typeface="KG Primary Penmanship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latin typeface="KG Primary Penmanship"/>
              </a:rPr>
              <a:t>We alternate reading and math throughout the week.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/>
              </a:rPr>
              <a:t>You </a:t>
            </a:r>
            <a:r>
              <a:rPr lang="en-US" sz="3200" dirty="0">
                <a:latin typeface="KG Primary Penmanship"/>
              </a:rPr>
              <a:t>can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/>
              </a:rPr>
              <a:t>use </a:t>
            </a:r>
            <a:r>
              <a:rPr lang="en-US" sz="3200" dirty="0">
                <a:latin typeface="KG Primary Penmanship"/>
              </a:rPr>
              <a:t>iReady at home for now.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1234</Words>
  <Application>Microsoft Macintosh PowerPoint</Application>
  <PresentationFormat>On-screen Show (4:3)</PresentationFormat>
  <Paragraphs>211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Arial</vt:lpstr>
      <vt:lpstr>Arial,Sans-Serif</vt:lpstr>
      <vt:lpstr>Calibri</vt:lpstr>
      <vt:lpstr>Century Gothic</vt:lpstr>
      <vt:lpstr>Comic Sans MS</vt:lpstr>
      <vt:lpstr>Courier New</vt:lpstr>
      <vt:lpstr>KG Primary Penmanship</vt:lpstr>
      <vt:lpstr>Love Ya Like A Sister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Microsoft Office User</cp:lastModifiedBy>
  <cp:revision>503</cp:revision>
  <dcterms:created xsi:type="dcterms:W3CDTF">2013-09-21T12:11:13Z</dcterms:created>
  <dcterms:modified xsi:type="dcterms:W3CDTF">2021-08-31T00:58:24Z</dcterms:modified>
</cp:coreProperties>
</file>